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7" r:id="rId5"/>
    <p:sldId id="270" r:id="rId6"/>
    <p:sldId id="282" r:id="rId7"/>
    <p:sldId id="283" r:id="rId8"/>
    <p:sldId id="284" r:id="rId9"/>
    <p:sldId id="285" r:id="rId10"/>
    <p:sldId id="281" r:id="rId11"/>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63" d="100"/>
          <a:sy n="63" d="100"/>
        </p:scale>
        <p:origin x="80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e Solle" userId="aa2ec6e0-f6df-41d1-9167-7cd823556c73" providerId="ADAL" clId="{FBA1C74F-9A66-4BF8-A05D-50E4F301CE7D}"/>
    <pc:docChg chg="modSld">
      <pc:chgData name="Marije Solle" userId="aa2ec6e0-f6df-41d1-9167-7cd823556c73" providerId="ADAL" clId="{FBA1C74F-9A66-4BF8-A05D-50E4F301CE7D}" dt="2019-10-08T13:40:28.780" v="5" actId="20577"/>
      <pc:docMkLst>
        <pc:docMk/>
      </pc:docMkLst>
      <pc:sldChg chg="modSp">
        <pc:chgData name="Marije Solle" userId="aa2ec6e0-f6df-41d1-9167-7cd823556c73" providerId="ADAL" clId="{FBA1C74F-9A66-4BF8-A05D-50E4F301CE7D}" dt="2019-10-08T13:40:28.780" v="5" actId="20577"/>
        <pc:sldMkLst>
          <pc:docMk/>
          <pc:sldMk cId="1657073051" sldId="281"/>
        </pc:sldMkLst>
        <pc:spChg chg="mod">
          <ac:chgData name="Marije Solle" userId="aa2ec6e0-f6df-41d1-9167-7cd823556c73" providerId="ADAL" clId="{FBA1C74F-9A66-4BF8-A05D-50E4F301CE7D}" dt="2019-10-08T13:40:28.780" v="5" actId="20577"/>
          <ac:spMkLst>
            <pc:docMk/>
            <pc:sldMk cId="1657073051" sldId="281"/>
            <ac:spMk id="3" creationId="{C140B3E0-4AE9-42E7-A47B-17D31D89F8A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8-10-2019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8-10-2019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Afhankelijk van het aantal studenten: verdeel de stappen over het aantal studenten. De studenten lezen de stappen en nemen goed door wat daarbij de bedoeling is. Ze moeten dit straks uit kunnen leggen aan hun klasgenoten.</a:t>
            </a:r>
          </a:p>
        </p:txBody>
      </p:sp>
      <p:sp>
        <p:nvSpPr>
          <p:cNvPr id="4" name="Tijdelijke aanduiding voor dianummer 3"/>
          <p:cNvSpPr>
            <a:spLocks noGrp="1"/>
          </p:cNvSpPr>
          <p:nvPr>
            <p:ph type="sldNum" sz="quarter" idx="5"/>
          </p:nvPr>
        </p:nvSpPr>
        <p:spPr/>
        <p:txBody>
          <a:bodyPr/>
          <a:lstStyle/>
          <a:p>
            <a:pPr rtl="0"/>
            <a:fld id="{5534C2EF-8A97-4DAF-B099-E567883644D6}" type="slidenum">
              <a:rPr lang="nl-NL" noProof="0" smtClean="0"/>
              <a:t>4</a:t>
            </a:fld>
            <a:endParaRPr lang="nl-NL" noProof="0" dirty="0"/>
          </a:p>
        </p:txBody>
      </p:sp>
    </p:spTree>
    <p:extLst>
      <p:ext uri="{BB962C8B-B14F-4D97-AF65-F5344CB8AC3E}">
        <p14:creationId xmlns:p14="http://schemas.microsoft.com/office/powerpoint/2010/main" val="3395880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8-10-2019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8-10-2019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8-10-2019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8-10-2019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ideo" Target="https://www.youtube.com/embed/oDvxt1UDiy0"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Keuzedeel Jeugd- en Opvoedhulp</a:t>
            </a:r>
          </a:p>
        </p:txBody>
      </p:sp>
      <p:sp>
        <p:nvSpPr>
          <p:cNvPr id="3" name="Ondertitel 2"/>
          <p:cNvSpPr>
            <a:spLocks noGrp="1"/>
          </p:cNvSpPr>
          <p:nvPr>
            <p:ph type="subTitle" idx="1"/>
          </p:nvPr>
        </p:nvSpPr>
        <p:spPr/>
        <p:txBody>
          <a:bodyPr rtlCol="0"/>
          <a:lstStyle/>
          <a:p>
            <a:r>
              <a:rPr lang="nl-NL" dirty="0"/>
              <a:t>Module A – les 11</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fontScale="85000" lnSpcReduction="10000"/>
          </a:bodyPr>
          <a:lstStyle/>
          <a:p>
            <a:pPr marL="285750" indent="-285750">
              <a:buFontTx/>
              <a:buChar char="-"/>
            </a:pPr>
            <a:r>
              <a:rPr lang="nl-NL" dirty="0"/>
              <a:t>Check aanwezigheid</a:t>
            </a:r>
          </a:p>
          <a:p>
            <a:pPr marL="285750" indent="-285750">
              <a:buFontTx/>
              <a:buChar char="-"/>
            </a:pPr>
            <a:r>
              <a:rPr lang="nl-NL" dirty="0"/>
              <a:t>Theorie </a:t>
            </a:r>
          </a:p>
          <a:p>
            <a:pPr marL="285750" indent="-285750">
              <a:buFontTx/>
              <a:buChar char="-"/>
            </a:pPr>
            <a:r>
              <a:rPr lang="nl-NL" dirty="0"/>
              <a:t>Opdrachten</a:t>
            </a:r>
          </a:p>
          <a:p>
            <a:pPr marL="285750" indent="-285750">
              <a:buFontTx/>
              <a:buChar char="-"/>
            </a:pPr>
            <a:r>
              <a:rPr lang="nl-NL" dirty="0"/>
              <a:t>Afsluiting</a:t>
            </a:r>
          </a:p>
          <a:p>
            <a:pPr rtl="0"/>
            <a:endParaRPr lang="nl-NL" dirty="0"/>
          </a:p>
        </p:txBody>
      </p:sp>
      <p:sp>
        <p:nvSpPr>
          <p:cNvPr id="4" name="Tijdelijke aanduiding voor inhoud 3"/>
          <p:cNvSpPr>
            <a:spLocks noGrp="1"/>
          </p:cNvSpPr>
          <p:nvPr>
            <p:ph sz="half" idx="2"/>
          </p:nvPr>
        </p:nvSpPr>
        <p:spPr/>
        <p:txBody>
          <a:bodyPr rtlCol="0">
            <a:normAutofit fontScale="85000" lnSpcReduction="10000"/>
          </a:bodyPr>
          <a:lstStyle/>
          <a:p>
            <a:pPr rtl="0"/>
            <a:r>
              <a:rPr lang="nl-NL" dirty="0"/>
              <a:t>Doelen?</a:t>
            </a:r>
          </a:p>
          <a:p>
            <a:pPr rtl="0"/>
            <a:endParaRPr lang="nl-NL" dirty="0"/>
          </a:p>
          <a:p>
            <a:pPr rtl="0"/>
            <a:r>
              <a:rPr lang="nl-NL" dirty="0"/>
              <a:t>Aan het eind van deze les, weet je:</a:t>
            </a:r>
          </a:p>
          <a:p>
            <a:pPr rtl="0"/>
            <a:r>
              <a:rPr lang="nl-NL" dirty="0"/>
              <a:t>Wat oplossingsgericht werken is</a:t>
            </a:r>
          </a:p>
          <a:p>
            <a:pPr rtl="0"/>
            <a:r>
              <a:rPr lang="nl-NL" dirty="0"/>
              <a:t>Wat </a:t>
            </a:r>
            <a:r>
              <a:rPr lang="nl-NL" dirty="0" err="1"/>
              <a:t>kids</a:t>
            </a:r>
            <a:r>
              <a:rPr lang="nl-NL" dirty="0"/>
              <a:t> skills is en hoe je dit kunt gebruiken in de praktijk</a:t>
            </a:r>
          </a:p>
          <a:p>
            <a:pPr rtl="0"/>
            <a:r>
              <a:rPr lang="nl-NL" dirty="0"/>
              <a:t>Wat wondervragen en schaalvragen zijn</a:t>
            </a:r>
          </a:p>
          <a:p>
            <a:pPr rtl="0"/>
            <a:r>
              <a:rPr lang="nl-NL" dirty="0"/>
              <a:t>Hoe je wondervragen en schaalvragen toepast</a:t>
            </a:r>
          </a:p>
          <a:p>
            <a:pPr rtl="0"/>
            <a:endParaRPr lang="nl-NL" dirty="0"/>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1745A-DF92-47CB-A708-DD8D844DB1B9}"/>
              </a:ext>
            </a:extLst>
          </p:cNvPr>
          <p:cNvSpPr>
            <a:spLocks noGrp="1"/>
          </p:cNvSpPr>
          <p:nvPr>
            <p:ph type="title"/>
          </p:nvPr>
        </p:nvSpPr>
        <p:spPr/>
        <p:txBody>
          <a:bodyPr/>
          <a:lstStyle/>
          <a:p>
            <a:r>
              <a:rPr lang="nl-NL" dirty="0"/>
              <a:t>Oplossingsgericht werken</a:t>
            </a:r>
          </a:p>
        </p:txBody>
      </p:sp>
      <p:sp>
        <p:nvSpPr>
          <p:cNvPr id="3" name="Tijdelijke aanduiding voor inhoud 2">
            <a:extLst>
              <a:ext uri="{FF2B5EF4-FFF2-40B4-BE49-F238E27FC236}">
                <a16:creationId xmlns:a16="http://schemas.microsoft.com/office/drawing/2014/main" id="{DF20EFFA-C7A3-439A-A511-C8C409F65C1B}"/>
              </a:ext>
            </a:extLst>
          </p:cNvPr>
          <p:cNvSpPr>
            <a:spLocks noGrp="1"/>
          </p:cNvSpPr>
          <p:nvPr>
            <p:ph sz="half" idx="1"/>
          </p:nvPr>
        </p:nvSpPr>
        <p:spPr/>
        <p:txBody>
          <a:bodyPr>
            <a:normAutofit lnSpcReduction="10000"/>
          </a:bodyPr>
          <a:lstStyle/>
          <a:p>
            <a:r>
              <a:rPr lang="nl-NL" dirty="0"/>
              <a:t>Oplossing</a:t>
            </a:r>
          </a:p>
          <a:p>
            <a:endParaRPr lang="nl-NL" dirty="0"/>
          </a:p>
          <a:p>
            <a:r>
              <a:rPr lang="nl-NL" dirty="0"/>
              <a:t>Gericht</a:t>
            </a:r>
          </a:p>
          <a:p>
            <a:endParaRPr lang="nl-NL" dirty="0"/>
          </a:p>
          <a:p>
            <a:r>
              <a:rPr lang="nl-NL" dirty="0"/>
              <a:t>Werken</a:t>
            </a:r>
          </a:p>
        </p:txBody>
      </p:sp>
      <p:sp>
        <p:nvSpPr>
          <p:cNvPr id="4" name="Tijdelijke aanduiding voor inhoud 3">
            <a:extLst>
              <a:ext uri="{FF2B5EF4-FFF2-40B4-BE49-F238E27FC236}">
                <a16:creationId xmlns:a16="http://schemas.microsoft.com/office/drawing/2014/main" id="{2F18689C-24CC-46CD-85CE-B4F80FCCFE16}"/>
              </a:ext>
            </a:extLst>
          </p:cNvPr>
          <p:cNvSpPr>
            <a:spLocks noGrp="1"/>
          </p:cNvSpPr>
          <p:nvPr>
            <p:ph sz="half" idx="2"/>
          </p:nvPr>
        </p:nvSpPr>
        <p:spPr>
          <a:xfrm>
            <a:off x="6314402" y="1822450"/>
            <a:ext cx="4389120" cy="3474720"/>
          </a:xfrm>
        </p:spPr>
        <p:txBody>
          <a:bodyPr>
            <a:normAutofit lnSpcReduction="10000"/>
          </a:bodyPr>
          <a:lstStyle/>
          <a:p>
            <a:r>
              <a:rPr lang="nl-NL" dirty="0"/>
              <a:t>Veelgebruikte methode in de hulpverlening</a:t>
            </a:r>
          </a:p>
          <a:p>
            <a:r>
              <a:rPr lang="nl-NL" dirty="0"/>
              <a:t>Gericht op de vaardigheden, sterke kanten en het inzetten van hulpbronnen</a:t>
            </a:r>
          </a:p>
          <a:p>
            <a:r>
              <a:rPr lang="nl-NL" dirty="0"/>
              <a:t>Uitgangspunt = een vaardigheid die iemand verder kan ontwikkelen</a:t>
            </a:r>
          </a:p>
          <a:p>
            <a:endParaRPr lang="nl-NL" dirty="0"/>
          </a:p>
          <a:p>
            <a:r>
              <a:rPr lang="nl-NL" dirty="0" err="1"/>
              <a:t>Kids</a:t>
            </a:r>
            <a:r>
              <a:rPr lang="nl-NL" dirty="0"/>
              <a:t> skills &amp; wonder- en schaalvragen</a:t>
            </a:r>
          </a:p>
          <a:p>
            <a:endParaRPr lang="nl-NL" dirty="0"/>
          </a:p>
        </p:txBody>
      </p:sp>
    </p:spTree>
    <p:extLst>
      <p:ext uri="{BB962C8B-B14F-4D97-AF65-F5344CB8AC3E}">
        <p14:creationId xmlns:p14="http://schemas.microsoft.com/office/powerpoint/2010/main" val="272646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5F4F79-16A7-42F4-A40F-6FE84E1D3EB5}"/>
              </a:ext>
            </a:extLst>
          </p:cNvPr>
          <p:cNvSpPr>
            <a:spLocks noGrp="1"/>
          </p:cNvSpPr>
          <p:nvPr>
            <p:ph type="title"/>
          </p:nvPr>
        </p:nvSpPr>
        <p:spPr>
          <a:xfrm>
            <a:off x="838200" y="365126"/>
            <a:ext cx="10514384" cy="1082674"/>
          </a:xfrm>
        </p:spPr>
        <p:txBody>
          <a:bodyPr/>
          <a:lstStyle/>
          <a:p>
            <a:r>
              <a:rPr lang="nl-NL" dirty="0" err="1"/>
              <a:t>Kids</a:t>
            </a:r>
            <a:r>
              <a:rPr lang="nl-NL" dirty="0"/>
              <a:t> skills – </a:t>
            </a:r>
            <a:r>
              <a:rPr lang="nl-NL" sz="1800" dirty="0"/>
              <a:t>kinderen hebben geen problemen, alleen vaardigheden die zij nog niet geleerd hebben…</a:t>
            </a:r>
          </a:p>
        </p:txBody>
      </p:sp>
      <p:sp>
        <p:nvSpPr>
          <p:cNvPr id="3" name="Tijdelijke aanduiding voor inhoud 2">
            <a:extLst>
              <a:ext uri="{FF2B5EF4-FFF2-40B4-BE49-F238E27FC236}">
                <a16:creationId xmlns:a16="http://schemas.microsoft.com/office/drawing/2014/main" id="{AE7394DB-CD99-4F5F-8AAE-71E6BAFBB6E4}"/>
              </a:ext>
            </a:extLst>
          </p:cNvPr>
          <p:cNvSpPr>
            <a:spLocks noGrp="1"/>
          </p:cNvSpPr>
          <p:nvPr>
            <p:ph sz="half" idx="1"/>
          </p:nvPr>
        </p:nvSpPr>
        <p:spPr>
          <a:xfrm>
            <a:off x="1524000" y="1825625"/>
            <a:ext cx="8964488" cy="3474720"/>
          </a:xfrm>
        </p:spPr>
        <p:txBody>
          <a:bodyPr>
            <a:normAutofit/>
          </a:bodyPr>
          <a:lstStyle/>
          <a:p>
            <a:r>
              <a:rPr lang="nl-NL" dirty="0"/>
              <a:t>De methode is verdeeld in vijftien stappen.</a:t>
            </a:r>
          </a:p>
          <a:p>
            <a:endParaRPr lang="nl-NL" dirty="0"/>
          </a:p>
          <a:p>
            <a:r>
              <a:rPr lang="nl-NL" dirty="0"/>
              <a:t>Lees het document in de wiki over </a:t>
            </a:r>
            <a:r>
              <a:rPr lang="nl-NL" dirty="0" err="1"/>
              <a:t>kids</a:t>
            </a:r>
            <a:r>
              <a:rPr lang="nl-NL" dirty="0"/>
              <a:t> skills door.</a:t>
            </a:r>
          </a:p>
          <a:p>
            <a:endParaRPr lang="nl-NL" dirty="0"/>
          </a:p>
          <a:p>
            <a:r>
              <a:rPr lang="nl-NL" dirty="0"/>
              <a:t>Opdracht: Je verdiept je individueel in een aantal stappen. Zorg ervoor dat jij precies weet wat de bedoeling is. </a:t>
            </a:r>
            <a:r>
              <a:rPr lang="nl-NL" dirty="0" err="1"/>
              <a:t>Zodadelijk</a:t>
            </a:r>
            <a:r>
              <a:rPr lang="nl-NL" dirty="0"/>
              <a:t> ga je deze stappen uitleggen aan je klasgenoten</a:t>
            </a:r>
          </a:p>
        </p:txBody>
      </p:sp>
      <p:pic>
        <p:nvPicPr>
          <p:cNvPr id="5" name="Onlinemedia 4" title="Waarom kinderen niet kunnen stoppen met negatief gedrag - Tea Adema">
            <a:hlinkClick r:id="" action="ppaction://media"/>
            <a:extLst>
              <a:ext uri="{FF2B5EF4-FFF2-40B4-BE49-F238E27FC236}">
                <a16:creationId xmlns:a16="http://schemas.microsoft.com/office/drawing/2014/main" id="{E3ED1BF8-A2D2-4939-A4A0-699403B295E2}"/>
              </a:ext>
            </a:extLst>
          </p:cNvPr>
          <p:cNvPicPr>
            <a:picLocks noGrp="1" noRot="1" noChangeAspect="1"/>
          </p:cNvPicPr>
          <p:nvPr>
            <p:ph sz="half" idx="2"/>
            <a:videoFile r:link="rId1"/>
          </p:nvPr>
        </p:nvPicPr>
        <p:blipFill>
          <a:blip r:embed="rId4"/>
          <a:stretch>
            <a:fillRect/>
          </a:stretch>
        </p:blipFill>
        <p:spPr>
          <a:xfrm>
            <a:off x="8112224" y="1848485"/>
            <a:ext cx="3048000" cy="1714500"/>
          </a:xfrm>
          <a:prstGeom prst="rect">
            <a:avLst/>
          </a:prstGeom>
        </p:spPr>
      </p:pic>
    </p:spTree>
    <p:extLst>
      <p:ext uri="{BB962C8B-B14F-4D97-AF65-F5344CB8AC3E}">
        <p14:creationId xmlns:p14="http://schemas.microsoft.com/office/powerpoint/2010/main" val="1163694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2B6D9-4CCD-4B2D-BF42-AFC6382B1200}"/>
              </a:ext>
            </a:extLst>
          </p:cNvPr>
          <p:cNvSpPr>
            <a:spLocks noGrp="1"/>
          </p:cNvSpPr>
          <p:nvPr>
            <p:ph type="title"/>
          </p:nvPr>
        </p:nvSpPr>
        <p:spPr/>
        <p:txBody>
          <a:bodyPr/>
          <a:lstStyle/>
          <a:p>
            <a:r>
              <a:rPr lang="nl-NL" dirty="0"/>
              <a:t>Wonder- en schaalvraag</a:t>
            </a:r>
          </a:p>
        </p:txBody>
      </p:sp>
      <p:sp>
        <p:nvSpPr>
          <p:cNvPr id="3" name="Tijdelijke aanduiding voor inhoud 2">
            <a:extLst>
              <a:ext uri="{FF2B5EF4-FFF2-40B4-BE49-F238E27FC236}">
                <a16:creationId xmlns:a16="http://schemas.microsoft.com/office/drawing/2014/main" id="{4D0ECD4C-AE9B-4197-9D48-0FD32F414ADE}"/>
              </a:ext>
            </a:extLst>
          </p:cNvPr>
          <p:cNvSpPr>
            <a:spLocks noGrp="1"/>
          </p:cNvSpPr>
          <p:nvPr>
            <p:ph sz="half" idx="1"/>
          </p:nvPr>
        </p:nvSpPr>
        <p:spPr>
          <a:xfrm>
            <a:off x="1524000" y="1825625"/>
            <a:ext cx="8820472" cy="3474720"/>
          </a:xfrm>
        </p:spPr>
        <p:txBody>
          <a:bodyPr/>
          <a:lstStyle/>
          <a:p>
            <a:r>
              <a:rPr lang="nl-NL" dirty="0"/>
              <a:t>Een andere oplossingsgerichte methode. Waarom?</a:t>
            </a:r>
          </a:p>
          <a:p>
            <a:endParaRPr lang="nl-NL" dirty="0"/>
          </a:p>
          <a:p>
            <a:r>
              <a:rPr lang="nl-NL" dirty="0"/>
              <a:t>Zeer geschikt voor kinderen en jongeren. Waarom?</a:t>
            </a:r>
          </a:p>
          <a:p>
            <a:endParaRPr lang="nl-NL" dirty="0"/>
          </a:p>
          <a:p>
            <a:endParaRPr lang="nl-NL" dirty="0"/>
          </a:p>
        </p:txBody>
      </p:sp>
    </p:spTree>
    <p:extLst>
      <p:ext uri="{BB962C8B-B14F-4D97-AF65-F5344CB8AC3E}">
        <p14:creationId xmlns:p14="http://schemas.microsoft.com/office/powerpoint/2010/main" val="82857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321C3F-0138-4F16-92F4-19C9680C76D6}"/>
              </a:ext>
            </a:extLst>
          </p:cNvPr>
          <p:cNvSpPr>
            <a:spLocks noGrp="1"/>
          </p:cNvSpPr>
          <p:nvPr>
            <p:ph type="title"/>
          </p:nvPr>
        </p:nvSpPr>
        <p:spPr/>
        <p:txBody>
          <a:bodyPr/>
          <a:lstStyle/>
          <a:p>
            <a:r>
              <a:rPr lang="nl-NL" dirty="0"/>
              <a:t>De wonder- en schaalvraag</a:t>
            </a:r>
          </a:p>
        </p:txBody>
      </p:sp>
      <p:sp>
        <p:nvSpPr>
          <p:cNvPr id="3" name="Tijdelijke aanduiding voor inhoud 2">
            <a:extLst>
              <a:ext uri="{FF2B5EF4-FFF2-40B4-BE49-F238E27FC236}">
                <a16:creationId xmlns:a16="http://schemas.microsoft.com/office/drawing/2014/main" id="{655352E2-60EE-4CA2-8CED-6B4DDA02FB35}"/>
              </a:ext>
            </a:extLst>
          </p:cNvPr>
          <p:cNvSpPr>
            <a:spLocks noGrp="1"/>
          </p:cNvSpPr>
          <p:nvPr>
            <p:ph sz="half" idx="1"/>
          </p:nvPr>
        </p:nvSpPr>
        <p:spPr/>
        <p:txBody>
          <a:bodyPr>
            <a:normAutofit fontScale="85000" lnSpcReduction="10000"/>
          </a:bodyPr>
          <a:lstStyle/>
          <a:p>
            <a:r>
              <a:rPr lang="nl-NL" dirty="0"/>
              <a:t>De wondervraag:</a:t>
            </a:r>
          </a:p>
          <a:p>
            <a:endParaRPr lang="nl-NL" dirty="0"/>
          </a:p>
          <a:p>
            <a:r>
              <a:rPr lang="nl-NL" dirty="0"/>
              <a:t>Stel dat er vanavond bij jou thuis een tovenaar zou komen, die kan met zijn toverstokje toveren dat alle nare dingen waar je last van hebt, over zouden zijn, wat zou er dan morgenochtend anders zijn en wat zou je anders doen?</a:t>
            </a:r>
          </a:p>
        </p:txBody>
      </p:sp>
      <p:sp>
        <p:nvSpPr>
          <p:cNvPr id="4" name="Tijdelijke aanduiding voor inhoud 3">
            <a:extLst>
              <a:ext uri="{FF2B5EF4-FFF2-40B4-BE49-F238E27FC236}">
                <a16:creationId xmlns:a16="http://schemas.microsoft.com/office/drawing/2014/main" id="{0FA8DFF2-7367-41CE-9134-BF80FFCB78D7}"/>
              </a:ext>
            </a:extLst>
          </p:cNvPr>
          <p:cNvSpPr>
            <a:spLocks noGrp="1"/>
          </p:cNvSpPr>
          <p:nvPr>
            <p:ph sz="half" idx="2"/>
          </p:nvPr>
        </p:nvSpPr>
        <p:spPr>
          <a:xfrm>
            <a:off x="6263600" y="116632"/>
            <a:ext cx="4389120" cy="5800178"/>
          </a:xfrm>
        </p:spPr>
        <p:txBody>
          <a:bodyPr>
            <a:normAutofit fontScale="85000" lnSpcReduction="10000"/>
          </a:bodyPr>
          <a:lstStyle/>
          <a:p>
            <a:r>
              <a:rPr lang="nl-NL" dirty="0"/>
              <a:t>De schaalvraag:</a:t>
            </a:r>
          </a:p>
          <a:p>
            <a:endParaRPr lang="nl-NL" dirty="0"/>
          </a:p>
          <a:p>
            <a:pPr>
              <a:lnSpc>
                <a:spcPct val="120000"/>
              </a:lnSpc>
            </a:pPr>
            <a:r>
              <a:rPr lang="nl-NL" dirty="0"/>
              <a:t>Zorg voor A4’tjes met de cijfers van 1 tot en met 10 erop. De eerste vraag is: ‘Waar sta je nu op deze schaal wanneer je aan je probleem denkt?’ De meeste mensen gaan niet bij 0 staan. Je kunt daarom vragen: ‘Wat gaat er al goed? Wat heeft al geholpen?’ Vervolgens ga je vragen naar een stapje hoger: ‘Hoe zou het eruitzien wanneer je iets hoger op de schaal zou staan? Wat is er dan anders? Wat zou je anders doen? Wat werkt er goed?’ Laat de persoon er rustig over nadenken. Probeer vervolgens samen te bedenken welke stapje hij of zij eerst zou kunnen zetten om op een hoger niveau te komen.</a:t>
            </a:r>
          </a:p>
        </p:txBody>
      </p:sp>
    </p:spTree>
    <p:extLst>
      <p:ext uri="{BB962C8B-B14F-4D97-AF65-F5344CB8AC3E}">
        <p14:creationId xmlns:p14="http://schemas.microsoft.com/office/powerpoint/2010/main" val="297986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D0472-433F-40EB-B143-C887FE7BBBDE}"/>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id="{C140B3E0-4AE9-42E7-A47B-17D31D89F8A7}"/>
              </a:ext>
            </a:extLst>
          </p:cNvPr>
          <p:cNvSpPr>
            <a:spLocks noGrp="1"/>
          </p:cNvSpPr>
          <p:nvPr>
            <p:ph sz="half" idx="1"/>
          </p:nvPr>
        </p:nvSpPr>
        <p:spPr/>
        <p:txBody>
          <a:bodyPr>
            <a:normAutofit fontScale="85000" lnSpcReduction="10000"/>
          </a:bodyPr>
          <a:lstStyle/>
          <a:p>
            <a:r>
              <a:rPr lang="nl-NL" dirty="0"/>
              <a:t>Volgende week:</a:t>
            </a:r>
          </a:p>
          <a:p>
            <a:r>
              <a:rPr lang="nl-NL"/>
              <a:t>Casus</a:t>
            </a:r>
            <a:endParaRPr lang="nl-NL" dirty="0"/>
          </a:p>
        </p:txBody>
      </p:sp>
      <p:sp>
        <p:nvSpPr>
          <p:cNvPr id="4" name="Tijdelijke aanduiding voor inhoud 3">
            <a:extLst>
              <a:ext uri="{FF2B5EF4-FFF2-40B4-BE49-F238E27FC236}">
                <a16:creationId xmlns:a16="http://schemas.microsoft.com/office/drawing/2014/main" id="{734238BF-11A8-4304-BEAF-99555249499D}"/>
              </a:ext>
            </a:extLst>
          </p:cNvPr>
          <p:cNvSpPr>
            <a:spLocks noGrp="1"/>
          </p:cNvSpPr>
          <p:nvPr>
            <p:ph sz="half" idx="2"/>
          </p:nvPr>
        </p:nvSpPr>
        <p:spPr/>
        <p:txBody>
          <a:bodyPr>
            <a:normAutofit fontScale="85000" lnSpcReduction="10000"/>
          </a:bodyPr>
          <a:lstStyle/>
          <a:p>
            <a:r>
              <a:rPr lang="nl-NL" dirty="0"/>
              <a:t>Doelen?</a:t>
            </a:r>
          </a:p>
          <a:p>
            <a:endParaRPr lang="nl-NL" dirty="0"/>
          </a:p>
          <a:p>
            <a:r>
              <a:rPr lang="nl-NL" dirty="0"/>
              <a:t>Aan het eind van deze les, weet je:</a:t>
            </a:r>
          </a:p>
          <a:p>
            <a:r>
              <a:rPr lang="nl-NL" dirty="0"/>
              <a:t>Wat oplossingsgericht werken is</a:t>
            </a:r>
          </a:p>
          <a:p>
            <a:r>
              <a:rPr lang="nl-NL" dirty="0"/>
              <a:t>Wat </a:t>
            </a:r>
            <a:r>
              <a:rPr lang="nl-NL" dirty="0" err="1"/>
              <a:t>kids</a:t>
            </a:r>
            <a:r>
              <a:rPr lang="nl-NL" dirty="0"/>
              <a:t> skills is en hoe je dit kunt gebruiken in de praktijk</a:t>
            </a:r>
          </a:p>
          <a:p>
            <a:r>
              <a:rPr lang="nl-NL" dirty="0"/>
              <a:t>Wat wondervragen en schaalvragen zijn</a:t>
            </a:r>
          </a:p>
          <a:p>
            <a:r>
              <a:rPr lang="nl-NL" dirty="0"/>
              <a:t>Hoe je wondervragen en schaalvragen toepast</a:t>
            </a:r>
          </a:p>
          <a:p>
            <a:endParaRPr lang="nl-NL" dirty="0"/>
          </a:p>
        </p:txBody>
      </p:sp>
    </p:spTree>
    <p:extLst>
      <p:ext uri="{BB962C8B-B14F-4D97-AF65-F5344CB8AC3E}">
        <p14:creationId xmlns:p14="http://schemas.microsoft.com/office/powerpoint/2010/main" val="165707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1DA15C6C-6BB6-4DB6-B7D6-7F14EAB2CC5C}">
  <ds:schemaRefs>
    <ds:schemaRef ds:uri="http://www.w3.org/XML/1998/namespace"/>
    <ds:schemaRef ds:uri="http://schemas.microsoft.com/office/2006/metadata/properties"/>
    <ds:schemaRef ds:uri="http://purl.org/dc/dcmitype/"/>
    <ds:schemaRef ds:uri="244de58e-76bd-4fa7-ac74-2161ed167b2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68dea8c-8914-43cb-bb4a-3d3300d15efd"/>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110</TotalTime>
  <Words>453</Words>
  <Application>Microsoft Office PowerPoint</Application>
  <PresentationFormat>Breedbeeld</PresentationFormat>
  <Paragraphs>56</Paragraphs>
  <Slides>7</Slides>
  <Notes>3</Notes>
  <HiddenSlides>0</HiddenSlides>
  <MMClips>1</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Times New Roman</vt:lpstr>
      <vt:lpstr>Vriendjes, formaat 16 x 9</vt:lpstr>
      <vt:lpstr>Keuzedeel Jeugd- en Opvoedhulp</vt:lpstr>
      <vt:lpstr>Programma</vt:lpstr>
      <vt:lpstr>Oplossingsgericht werken</vt:lpstr>
      <vt:lpstr>Kids skills – kinderen hebben geen problemen, alleen vaardigheden die zij nog niet geleerd hebben…</vt:lpstr>
      <vt:lpstr>Wonder- en schaalvraag</vt:lpstr>
      <vt:lpstr>De wonder- en schaalvraag</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16</cp:revision>
  <dcterms:created xsi:type="dcterms:W3CDTF">2019-09-26T15:31:09Z</dcterms:created>
  <dcterms:modified xsi:type="dcterms:W3CDTF">2019-10-08T13:40:32Z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